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59" r:id="rId5"/>
    <p:sldId id="260" r:id="rId6"/>
    <p:sldId id="261" r:id="rId7"/>
    <p:sldId id="266" r:id="rId8"/>
    <p:sldId id="271" r:id="rId9"/>
    <p:sldId id="262" r:id="rId10"/>
    <p:sldId id="263"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65" d="100"/>
          <a:sy n="65" d="100"/>
        </p:scale>
        <p:origin x="6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B2D0AB-73DC-9522-FBB5-F4695B3A0C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7F25E4DA-0ABF-F9FF-0348-FF3C66F8D7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14C63746-D1CA-AAF1-B72B-A8529D01F6D2}"/>
              </a:ext>
            </a:extLst>
          </p:cNvPr>
          <p:cNvSpPr>
            <a:spLocks noGrp="1"/>
          </p:cNvSpPr>
          <p:nvPr>
            <p:ph type="dt" sz="half" idx="10"/>
          </p:nvPr>
        </p:nvSpPr>
        <p:spPr/>
        <p:txBody>
          <a:bodyPr/>
          <a:lstStyle/>
          <a:p>
            <a:fld id="{1E6A1C63-37C2-48D7-A381-A5D617DC616A}" type="datetimeFigureOut">
              <a:rPr lang="en-IN" smtClean="0"/>
              <a:t>17-02-2023</a:t>
            </a:fld>
            <a:endParaRPr lang="en-IN"/>
          </a:p>
        </p:txBody>
      </p:sp>
      <p:sp>
        <p:nvSpPr>
          <p:cNvPr id="5" name="Footer Placeholder 4">
            <a:extLst>
              <a:ext uri="{FF2B5EF4-FFF2-40B4-BE49-F238E27FC236}">
                <a16:creationId xmlns:a16="http://schemas.microsoft.com/office/drawing/2014/main" xmlns="" id="{0D2A2147-3448-87FE-D275-117A510D9F6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EF2204AD-81CA-75DB-2B39-17B7AB82D828}"/>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991653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ABFD52D-BA9E-1D6A-E6FB-47AD22BBDCA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D1474363-A563-59A4-D69D-29047C200A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C0C358E5-469A-90D8-FC02-BC4A9111B003}"/>
              </a:ext>
            </a:extLst>
          </p:cNvPr>
          <p:cNvSpPr>
            <a:spLocks noGrp="1"/>
          </p:cNvSpPr>
          <p:nvPr>
            <p:ph type="dt" sz="half" idx="10"/>
          </p:nvPr>
        </p:nvSpPr>
        <p:spPr/>
        <p:txBody>
          <a:bodyPr/>
          <a:lstStyle/>
          <a:p>
            <a:fld id="{1E6A1C63-37C2-48D7-A381-A5D617DC616A}" type="datetimeFigureOut">
              <a:rPr lang="en-IN" smtClean="0"/>
              <a:t>17-02-2023</a:t>
            </a:fld>
            <a:endParaRPr lang="en-IN"/>
          </a:p>
        </p:txBody>
      </p:sp>
      <p:sp>
        <p:nvSpPr>
          <p:cNvPr id="5" name="Footer Placeholder 4">
            <a:extLst>
              <a:ext uri="{FF2B5EF4-FFF2-40B4-BE49-F238E27FC236}">
                <a16:creationId xmlns:a16="http://schemas.microsoft.com/office/drawing/2014/main" xmlns="" id="{AD81ED92-94C7-E87E-6AB9-7789C7C899C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5EF7C3F4-124A-DC39-9647-ED29BE079CF3}"/>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686465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AD785E4-49B1-BC11-BE87-8E6AA5A620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9E0A2BE6-E557-FEA4-1DB9-F08E82117E2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441CAD83-24A7-7F84-0EEF-3934032B81C1}"/>
              </a:ext>
            </a:extLst>
          </p:cNvPr>
          <p:cNvSpPr>
            <a:spLocks noGrp="1"/>
          </p:cNvSpPr>
          <p:nvPr>
            <p:ph type="dt" sz="half" idx="10"/>
          </p:nvPr>
        </p:nvSpPr>
        <p:spPr/>
        <p:txBody>
          <a:bodyPr/>
          <a:lstStyle/>
          <a:p>
            <a:fld id="{1E6A1C63-37C2-48D7-A381-A5D617DC616A}" type="datetimeFigureOut">
              <a:rPr lang="en-IN" smtClean="0"/>
              <a:t>17-02-2023</a:t>
            </a:fld>
            <a:endParaRPr lang="en-IN"/>
          </a:p>
        </p:txBody>
      </p:sp>
      <p:sp>
        <p:nvSpPr>
          <p:cNvPr id="5" name="Footer Placeholder 4">
            <a:extLst>
              <a:ext uri="{FF2B5EF4-FFF2-40B4-BE49-F238E27FC236}">
                <a16:creationId xmlns:a16="http://schemas.microsoft.com/office/drawing/2014/main" xmlns="" id="{7ADB31D9-E351-F909-1391-CCD47F8FCB4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F76398E6-379C-1082-F5C4-3DA583BBFC0F}"/>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765813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184A2B-F33C-A96A-F905-671DFC1F514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0331B981-8FD6-3BE8-4477-CFD6AF133D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60A68935-2210-B3DF-2156-F180E06B322A}"/>
              </a:ext>
            </a:extLst>
          </p:cNvPr>
          <p:cNvSpPr>
            <a:spLocks noGrp="1"/>
          </p:cNvSpPr>
          <p:nvPr>
            <p:ph type="dt" sz="half" idx="10"/>
          </p:nvPr>
        </p:nvSpPr>
        <p:spPr/>
        <p:txBody>
          <a:bodyPr/>
          <a:lstStyle/>
          <a:p>
            <a:fld id="{1E6A1C63-37C2-48D7-A381-A5D617DC616A}" type="datetimeFigureOut">
              <a:rPr lang="en-IN" smtClean="0"/>
              <a:t>17-02-2023</a:t>
            </a:fld>
            <a:endParaRPr lang="en-IN"/>
          </a:p>
        </p:txBody>
      </p:sp>
      <p:sp>
        <p:nvSpPr>
          <p:cNvPr id="5" name="Footer Placeholder 4">
            <a:extLst>
              <a:ext uri="{FF2B5EF4-FFF2-40B4-BE49-F238E27FC236}">
                <a16:creationId xmlns:a16="http://schemas.microsoft.com/office/drawing/2014/main" xmlns="" id="{62F570A0-120F-511E-8C33-CCD677767B8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BF2C0167-169E-413F-1130-B29A5DCDDBD3}"/>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315433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DA36F11-F3F5-6D69-A1CC-10B5D87407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A8BD89BF-1438-E33F-01DF-9333E8E38F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E7B8896-3440-1FBA-4879-2C6BC81E7DA9}"/>
              </a:ext>
            </a:extLst>
          </p:cNvPr>
          <p:cNvSpPr>
            <a:spLocks noGrp="1"/>
          </p:cNvSpPr>
          <p:nvPr>
            <p:ph type="dt" sz="half" idx="10"/>
          </p:nvPr>
        </p:nvSpPr>
        <p:spPr/>
        <p:txBody>
          <a:bodyPr/>
          <a:lstStyle/>
          <a:p>
            <a:fld id="{1E6A1C63-37C2-48D7-A381-A5D617DC616A}" type="datetimeFigureOut">
              <a:rPr lang="en-IN" smtClean="0"/>
              <a:t>17-02-2023</a:t>
            </a:fld>
            <a:endParaRPr lang="en-IN"/>
          </a:p>
        </p:txBody>
      </p:sp>
      <p:sp>
        <p:nvSpPr>
          <p:cNvPr id="5" name="Footer Placeholder 4">
            <a:extLst>
              <a:ext uri="{FF2B5EF4-FFF2-40B4-BE49-F238E27FC236}">
                <a16:creationId xmlns:a16="http://schemas.microsoft.com/office/drawing/2014/main" xmlns="" id="{CEBD2066-BE33-69BA-87D3-BDF47E69515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06C97B38-D93E-2BD2-99F0-467024E52916}"/>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599593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0D6B15-1E00-2121-492E-009A9194C5E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2700B474-128A-85FC-5531-FCA9B1414C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5587D37C-5961-00A8-CA37-179EEA9DF1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5CD58A00-CC54-6AA0-3C46-0792C0458E47}"/>
              </a:ext>
            </a:extLst>
          </p:cNvPr>
          <p:cNvSpPr>
            <a:spLocks noGrp="1"/>
          </p:cNvSpPr>
          <p:nvPr>
            <p:ph type="dt" sz="half" idx="10"/>
          </p:nvPr>
        </p:nvSpPr>
        <p:spPr/>
        <p:txBody>
          <a:bodyPr/>
          <a:lstStyle/>
          <a:p>
            <a:fld id="{1E6A1C63-37C2-48D7-A381-A5D617DC616A}" type="datetimeFigureOut">
              <a:rPr lang="en-IN" smtClean="0"/>
              <a:t>17-02-2023</a:t>
            </a:fld>
            <a:endParaRPr lang="en-IN"/>
          </a:p>
        </p:txBody>
      </p:sp>
      <p:sp>
        <p:nvSpPr>
          <p:cNvPr id="6" name="Footer Placeholder 5">
            <a:extLst>
              <a:ext uri="{FF2B5EF4-FFF2-40B4-BE49-F238E27FC236}">
                <a16:creationId xmlns:a16="http://schemas.microsoft.com/office/drawing/2014/main" xmlns="" id="{AF0AFCFF-673B-94E7-8656-4CAFC700B87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A2DACDCA-7A0C-C982-769E-FEBE13A4C0F4}"/>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754164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DDF2BB-2541-0C82-8591-DB855A28DC7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4D2982C1-420E-DF49-5C6A-0AE098DC02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85291043-CDD9-2EC6-3775-C7CAFE3589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A5FC5FDE-12AB-AEC0-F35C-8B190CE927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B0E414A-E341-6E3D-854A-E083A4946C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F0041041-2E9F-6BFB-FD6F-DEF398B4A63D}"/>
              </a:ext>
            </a:extLst>
          </p:cNvPr>
          <p:cNvSpPr>
            <a:spLocks noGrp="1"/>
          </p:cNvSpPr>
          <p:nvPr>
            <p:ph type="dt" sz="half" idx="10"/>
          </p:nvPr>
        </p:nvSpPr>
        <p:spPr/>
        <p:txBody>
          <a:bodyPr/>
          <a:lstStyle/>
          <a:p>
            <a:fld id="{1E6A1C63-37C2-48D7-A381-A5D617DC616A}" type="datetimeFigureOut">
              <a:rPr lang="en-IN" smtClean="0"/>
              <a:t>17-02-2023</a:t>
            </a:fld>
            <a:endParaRPr lang="en-IN"/>
          </a:p>
        </p:txBody>
      </p:sp>
      <p:sp>
        <p:nvSpPr>
          <p:cNvPr id="8" name="Footer Placeholder 7">
            <a:extLst>
              <a:ext uri="{FF2B5EF4-FFF2-40B4-BE49-F238E27FC236}">
                <a16:creationId xmlns:a16="http://schemas.microsoft.com/office/drawing/2014/main" xmlns="" id="{8DC65180-3784-C3DD-D34F-CD26487C5A7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D8DC5EE5-464B-67FA-520A-660803CE2365}"/>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445157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9A1BC51-A5E7-7D52-F291-C901A67FD2A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42DCA9EC-7B55-E028-D992-3224CC6B859F}"/>
              </a:ext>
            </a:extLst>
          </p:cNvPr>
          <p:cNvSpPr>
            <a:spLocks noGrp="1"/>
          </p:cNvSpPr>
          <p:nvPr>
            <p:ph type="dt" sz="half" idx="10"/>
          </p:nvPr>
        </p:nvSpPr>
        <p:spPr/>
        <p:txBody>
          <a:bodyPr/>
          <a:lstStyle/>
          <a:p>
            <a:fld id="{1E6A1C63-37C2-48D7-A381-A5D617DC616A}" type="datetimeFigureOut">
              <a:rPr lang="en-IN" smtClean="0"/>
              <a:t>17-02-2023</a:t>
            </a:fld>
            <a:endParaRPr lang="en-IN"/>
          </a:p>
        </p:txBody>
      </p:sp>
      <p:sp>
        <p:nvSpPr>
          <p:cNvPr id="4" name="Footer Placeholder 3">
            <a:extLst>
              <a:ext uri="{FF2B5EF4-FFF2-40B4-BE49-F238E27FC236}">
                <a16:creationId xmlns:a16="http://schemas.microsoft.com/office/drawing/2014/main" xmlns="" id="{D511C511-DF74-AA79-B900-60287F45788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402D9B6E-1997-59D2-EE52-E3ADD33B5241}"/>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062764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75594DEF-19ED-D31B-D8D7-A142B07BC4E5}"/>
              </a:ext>
            </a:extLst>
          </p:cNvPr>
          <p:cNvSpPr>
            <a:spLocks noGrp="1"/>
          </p:cNvSpPr>
          <p:nvPr>
            <p:ph type="dt" sz="half" idx="10"/>
          </p:nvPr>
        </p:nvSpPr>
        <p:spPr/>
        <p:txBody>
          <a:bodyPr/>
          <a:lstStyle/>
          <a:p>
            <a:fld id="{1E6A1C63-37C2-48D7-A381-A5D617DC616A}" type="datetimeFigureOut">
              <a:rPr lang="en-IN" smtClean="0"/>
              <a:t>17-02-2023</a:t>
            </a:fld>
            <a:endParaRPr lang="en-IN"/>
          </a:p>
        </p:txBody>
      </p:sp>
      <p:sp>
        <p:nvSpPr>
          <p:cNvPr id="3" name="Footer Placeholder 2">
            <a:extLst>
              <a:ext uri="{FF2B5EF4-FFF2-40B4-BE49-F238E27FC236}">
                <a16:creationId xmlns:a16="http://schemas.microsoft.com/office/drawing/2014/main" xmlns="" id="{0D2451AC-B1ED-A9B0-4282-D03B1B4B1776}"/>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89C68F19-05E5-1098-7F37-1185342FF087}"/>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434890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5D787B-42F8-E985-3D05-FCA982BAF7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44490B7E-8D36-B82B-825E-E19D608A1C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45121F0C-2B92-4A44-797F-97ED47C0A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56CDFE0E-4B5E-16C4-0E1A-7ADF4C3502AB}"/>
              </a:ext>
            </a:extLst>
          </p:cNvPr>
          <p:cNvSpPr>
            <a:spLocks noGrp="1"/>
          </p:cNvSpPr>
          <p:nvPr>
            <p:ph type="dt" sz="half" idx="10"/>
          </p:nvPr>
        </p:nvSpPr>
        <p:spPr/>
        <p:txBody>
          <a:bodyPr/>
          <a:lstStyle/>
          <a:p>
            <a:fld id="{1E6A1C63-37C2-48D7-A381-A5D617DC616A}" type="datetimeFigureOut">
              <a:rPr lang="en-IN" smtClean="0"/>
              <a:t>17-02-2023</a:t>
            </a:fld>
            <a:endParaRPr lang="en-IN"/>
          </a:p>
        </p:txBody>
      </p:sp>
      <p:sp>
        <p:nvSpPr>
          <p:cNvPr id="6" name="Footer Placeholder 5">
            <a:extLst>
              <a:ext uri="{FF2B5EF4-FFF2-40B4-BE49-F238E27FC236}">
                <a16:creationId xmlns:a16="http://schemas.microsoft.com/office/drawing/2014/main" xmlns="" id="{3B199682-A874-7488-DB09-03A52EB43F2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60D99DAE-924C-C3B5-7720-F2DFDCF6CC48}"/>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503549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696DD6-01DE-775B-3D60-60000158F0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D8414463-8E6E-FEF7-9889-015EF30BBD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A9362053-5F11-F0C1-CF21-E640667002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0B41CE88-7C41-C38B-8DBE-AFD2C06A5ECC}"/>
              </a:ext>
            </a:extLst>
          </p:cNvPr>
          <p:cNvSpPr>
            <a:spLocks noGrp="1"/>
          </p:cNvSpPr>
          <p:nvPr>
            <p:ph type="dt" sz="half" idx="10"/>
          </p:nvPr>
        </p:nvSpPr>
        <p:spPr/>
        <p:txBody>
          <a:bodyPr/>
          <a:lstStyle/>
          <a:p>
            <a:fld id="{1E6A1C63-37C2-48D7-A381-A5D617DC616A}" type="datetimeFigureOut">
              <a:rPr lang="en-IN" smtClean="0"/>
              <a:t>17-02-2023</a:t>
            </a:fld>
            <a:endParaRPr lang="en-IN"/>
          </a:p>
        </p:txBody>
      </p:sp>
      <p:sp>
        <p:nvSpPr>
          <p:cNvPr id="6" name="Footer Placeholder 5">
            <a:extLst>
              <a:ext uri="{FF2B5EF4-FFF2-40B4-BE49-F238E27FC236}">
                <a16:creationId xmlns:a16="http://schemas.microsoft.com/office/drawing/2014/main" xmlns="" id="{B2A4ABCE-3C5C-00F3-136B-044601F1B08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2693E077-3CB9-DB6C-2B01-2929E482F25F}"/>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810005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1EC8E07F-A5C8-DED1-32C4-867633795D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7C89240B-2AB2-8A61-7A3B-5027D3F881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0F7FC45B-D73F-915E-9BBC-1DE953204E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A1C63-37C2-48D7-A381-A5D617DC616A}" type="datetimeFigureOut">
              <a:rPr lang="en-IN" smtClean="0"/>
              <a:t>17-02-2023</a:t>
            </a:fld>
            <a:endParaRPr lang="en-IN"/>
          </a:p>
        </p:txBody>
      </p:sp>
      <p:sp>
        <p:nvSpPr>
          <p:cNvPr id="5" name="Footer Placeholder 4">
            <a:extLst>
              <a:ext uri="{FF2B5EF4-FFF2-40B4-BE49-F238E27FC236}">
                <a16:creationId xmlns:a16="http://schemas.microsoft.com/office/drawing/2014/main" xmlns="" id="{7ADD0073-6025-2ED5-B357-F961CEC9A1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F25174CF-CF67-28AE-BCD1-58E55D899A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2D457F-244E-4403-952A-7FECB477ABD5}" type="slidenum">
              <a:rPr lang="en-IN" smtClean="0"/>
              <a:t>‹#›</a:t>
            </a:fld>
            <a:endParaRPr lang="en-IN"/>
          </a:p>
        </p:txBody>
      </p:sp>
    </p:spTree>
    <p:extLst>
      <p:ext uri="{BB962C8B-B14F-4D97-AF65-F5344CB8AC3E}">
        <p14:creationId xmlns:p14="http://schemas.microsoft.com/office/powerpoint/2010/main" val="803344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blog.flock.com/team-guide-to-effective-collaboratio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blog.flock.com/top-10-communication-software-features-for-small-businesses#audio" TargetMode="External"/><Relationship Id="rId13" Type="http://schemas.openxmlformats.org/officeDocument/2006/relationships/hyperlink" Target="https://blog.flock.com/top-10-communication-software-features-for-small-businesses#directories" TargetMode="External"/><Relationship Id="rId3" Type="http://schemas.openxmlformats.org/officeDocument/2006/relationships/hyperlink" Target="https://en.wikipedia.org/wiki/File_transfer" TargetMode="External"/><Relationship Id="rId7" Type="http://schemas.openxmlformats.org/officeDocument/2006/relationships/hyperlink" Target="https://blog.flock.com/top-10-communication-software-features-for-small-businesses#screen-sharing" TargetMode="External"/><Relationship Id="rId12" Type="http://schemas.openxmlformats.org/officeDocument/2006/relationships/hyperlink" Target="https://blog.flock.com/top-10-communication-software-features-for-small-businesses#search" TargetMode="External"/><Relationship Id="rId2" Type="http://schemas.openxmlformats.org/officeDocument/2006/relationships/hyperlink" Target="https://en.wikipedia.org/wiki/Terminal_emulator" TargetMode="External"/><Relationship Id="rId1" Type="http://schemas.openxmlformats.org/officeDocument/2006/relationships/slideLayout" Target="../slideLayouts/slideLayout2.xml"/><Relationship Id="rId6" Type="http://schemas.openxmlformats.org/officeDocument/2006/relationships/hyperlink" Target="https://blog.flock.com/top-10-communication-software-features-for-small-businesses#video" TargetMode="External"/><Relationship Id="rId11" Type="http://schemas.openxmlformats.org/officeDocument/2006/relationships/hyperlink" Target="https://blog.flock.com/top-10-communication-software-features-for-small-businesses#notes" TargetMode="External"/><Relationship Id="rId5" Type="http://schemas.openxmlformats.org/officeDocument/2006/relationships/hyperlink" Target="https://blog.flock.com/top-10-communication-software-features-for-small-businesses#messaging" TargetMode="External"/><Relationship Id="rId10" Type="http://schemas.openxmlformats.org/officeDocument/2006/relationships/hyperlink" Target="https://blog.flock.com/top-10-communication-software-features-for-small-businesses#integrations" TargetMode="External"/><Relationship Id="rId4" Type="http://schemas.openxmlformats.org/officeDocument/2006/relationships/hyperlink" Target="https://en.wikipedia.org/wiki/Instant_messaging" TargetMode="External"/><Relationship Id="rId9" Type="http://schemas.openxmlformats.org/officeDocument/2006/relationships/hyperlink" Target="https://blog.flock.com/top-10-communication-software-features-for-small-businesses#file-sharing" TargetMode="External"/><Relationship Id="rId14" Type="http://schemas.openxmlformats.org/officeDocument/2006/relationships/hyperlink" Target="https://blog.flock.com/top-10-communication-software-features-for-small-businesses#mailing-list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blog.flock.com/best-video-conferencing-software-for-remote-work" TargetMode="External"/><Relationship Id="rId2" Type="http://schemas.openxmlformats.org/officeDocument/2006/relationships/hyperlink" Target="https://blog.flock.com/video-conferencing-can-transform-how-businesses-work-from-home" TargetMode="External"/><Relationship Id="rId1" Type="http://schemas.openxmlformats.org/officeDocument/2006/relationships/slideLayout" Target="../slideLayouts/slideLayout2.xml"/><Relationship Id="rId4" Type="http://schemas.openxmlformats.org/officeDocument/2006/relationships/hyperlink" Target="https://blog.flock.com/zoom-integration-flock"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blog.flock.com/best-screen-sharing-app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blog.flock.com/key-considerations-when-evaluating-team-communication-tool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88072E-A176-46C8-455D-922F46612CCC}"/>
              </a:ext>
            </a:extLst>
          </p:cNvPr>
          <p:cNvSpPr>
            <a:spLocks noGrp="1"/>
          </p:cNvSpPr>
          <p:nvPr>
            <p:ph type="ctrTitle"/>
          </p:nvPr>
        </p:nvSpPr>
        <p:spPr/>
        <p:txBody>
          <a:bodyPr>
            <a:normAutofit/>
          </a:bodyPr>
          <a:lstStyle/>
          <a:p>
            <a:r>
              <a:rPr lang="en-US" dirty="0">
                <a:latin typeface="Times New Roman" panose="02020603050405020304" pitchFamily="18" charset="0"/>
                <a:cs typeface="Times New Roman" panose="02020603050405020304" pitchFamily="18" charset="0"/>
              </a:rPr>
              <a:t>Fundamentals of Information Technology</a:t>
            </a:r>
            <a:endParaRPr lang="en-IN"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04634965-BBC1-7D84-28D8-0FBF6E350DE9}"/>
              </a:ext>
            </a:extLst>
          </p:cNvPr>
          <p:cNvSpPr>
            <a:spLocks noGrp="1"/>
          </p:cNvSpPr>
          <p:nvPr>
            <p:ph type="subTitle" idx="1"/>
          </p:nvPr>
        </p:nvSpPr>
        <p:spPr>
          <a:xfrm>
            <a:off x="1524000" y="3602037"/>
            <a:ext cx="9144000" cy="2133599"/>
          </a:xfrm>
        </p:spPr>
        <p:txBody>
          <a:bodyPr>
            <a:noAutofit/>
          </a:bodyPr>
          <a:lstStyle/>
          <a:p>
            <a:pPr algn="r"/>
            <a:r>
              <a:rPr lang="en-US" sz="6000" b="1" dirty="0">
                <a:latin typeface="Times New Roman" panose="02020603050405020304" pitchFamily="18" charset="0"/>
                <a:cs typeface="Times New Roman" panose="02020603050405020304" pitchFamily="18" charset="0"/>
              </a:rPr>
              <a:t>S.S.NACHIYA</a:t>
            </a:r>
          </a:p>
          <a:p>
            <a:pPr algn="r"/>
            <a:r>
              <a:rPr lang="en-US" sz="6000" b="1" dirty="0">
                <a:latin typeface="Times New Roman" panose="02020603050405020304" pitchFamily="18" charset="0"/>
                <a:cs typeface="Times New Roman" panose="02020603050405020304" pitchFamily="18" charset="0"/>
              </a:rPr>
              <a:t>DEPT., OF C.S.,</a:t>
            </a:r>
            <a:endParaRPr lang="en-I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0970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4B72576-E1B3-A85F-5FFE-BEF8AE93DDF4}"/>
              </a:ext>
            </a:extLst>
          </p:cNvPr>
          <p:cNvSpPr>
            <a:spLocks noGrp="1"/>
          </p:cNvSpPr>
          <p:nvPr>
            <p:ph idx="1"/>
          </p:nvPr>
        </p:nvSpPr>
        <p:spPr>
          <a:xfrm>
            <a:off x="838200" y="371060"/>
            <a:ext cx="9692148" cy="6149009"/>
          </a:xfrm>
        </p:spPr>
        <p:txBody>
          <a:bodyPr>
            <a:normAutofit/>
          </a:bodyPr>
          <a:lstStyle/>
          <a:p>
            <a:pPr marL="0" indent="0">
              <a:buNone/>
            </a:pPr>
            <a:r>
              <a:rPr lang="en-US" sz="2000" b="1" dirty="0">
                <a:latin typeface="Times New Roman" panose="02020603050405020304" pitchFamily="18" charset="0"/>
                <a:cs typeface="Times New Roman" panose="02020603050405020304" pitchFamily="18" charset="0"/>
              </a:rPr>
              <a:t>5</a:t>
            </a:r>
            <a:r>
              <a:rPr lang="en-US" sz="2000" b="1" dirty="0" smtClean="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Shared note </a:t>
            </a:r>
            <a:r>
              <a:rPr lang="en-US" sz="2000" b="1" dirty="0" smtClean="0">
                <a:latin typeface="Times New Roman" panose="02020603050405020304" pitchFamily="18" charset="0"/>
                <a:cs typeface="Times New Roman" panose="02020603050405020304" pitchFamily="18" charset="0"/>
              </a:rPr>
              <a:t>taking</a:t>
            </a:r>
          </a:p>
          <a:p>
            <a:pPr marL="0" indent="0">
              <a:buNone/>
            </a:pPr>
            <a:endParaRPr lang="en-US" sz="2000" b="1" dirty="0">
              <a:latin typeface="Times New Roman" panose="02020603050405020304" pitchFamily="18" charset="0"/>
              <a:cs typeface="Times New Roman" panose="02020603050405020304" pitchFamily="18" charset="0"/>
            </a:endParaRPr>
          </a:p>
          <a:p>
            <a:pPr>
              <a:lnSpc>
                <a:spcPct val="150000"/>
              </a:lnSpc>
            </a:pPr>
            <a:r>
              <a:rPr lang="en-US" sz="2000" dirty="0" smtClean="0">
                <a:latin typeface="Times New Roman" panose="02020603050405020304" pitchFamily="18" charset="0"/>
                <a:cs typeface="Times New Roman" panose="02020603050405020304" pitchFamily="18" charset="0"/>
              </a:rPr>
              <a:t>Scribbling </a:t>
            </a:r>
            <a:r>
              <a:rPr lang="en-US" sz="2000" dirty="0">
                <a:latin typeface="Times New Roman" panose="02020603050405020304" pitchFamily="18" charset="0"/>
                <a:cs typeface="Times New Roman" panose="02020603050405020304" pitchFamily="18" charset="0"/>
              </a:rPr>
              <a:t>down notes on paper is old-school, especially when your whole team can benefit from them. If you’ve ever had a great idea in the middle of a meeting, utilizing the shared note-taking feature built into </a:t>
            </a:r>
            <a:r>
              <a:rPr lang="en-US" sz="2000" b="1" dirty="0">
                <a:latin typeface="Times New Roman" panose="02020603050405020304" pitchFamily="18" charset="0"/>
                <a:cs typeface="Times New Roman" panose="02020603050405020304" pitchFamily="18" charset="0"/>
                <a:hlinkClick r:id="rId2"/>
              </a:rPr>
              <a:t>communication tools encourages your teammates to share their own ideas</a:t>
            </a:r>
            <a:r>
              <a:rPr lang="en-US" sz="2000" dirty="0">
                <a:latin typeface="Times New Roman" panose="02020603050405020304" pitchFamily="18" charset="0"/>
                <a:cs typeface="Times New Roman" panose="02020603050405020304" pitchFamily="18" charset="0"/>
              </a:rPr>
              <a:t>. This ignites collaboration. The ability to make edits and track changes across the chats where you've shared notes is also a prime feature worth noting. </a:t>
            </a:r>
          </a:p>
          <a:p>
            <a:pPr marL="0" indent="0">
              <a:lnSpc>
                <a:spcPct val="150000"/>
              </a:lnSpc>
              <a:buNone/>
            </a:pPr>
            <a:endParaRPr lang="en-US" sz="2000" dirty="0" smtClean="0">
              <a:latin typeface="Times New Roman" panose="02020603050405020304" pitchFamily="18" charset="0"/>
              <a:cs typeface="Times New Roman" panose="02020603050405020304" pitchFamily="18" charset="0"/>
            </a:endParaRPr>
          </a:p>
          <a:p>
            <a:pPr>
              <a:lnSpc>
                <a:spcPct val="150000"/>
              </a:lnSpc>
            </a:pPr>
            <a:r>
              <a:rPr lang="en-US" sz="2000" dirty="0" smtClean="0">
                <a:latin typeface="Times New Roman" panose="02020603050405020304" pitchFamily="18" charset="0"/>
                <a:cs typeface="Times New Roman" panose="02020603050405020304" pitchFamily="18" charset="0"/>
              </a:rPr>
              <a:t>Launching </a:t>
            </a:r>
            <a:r>
              <a:rPr lang="en-US" sz="2000" dirty="0">
                <a:latin typeface="Times New Roman" panose="02020603050405020304" pitchFamily="18" charset="0"/>
                <a:cs typeface="Times New Roman" panose="02020603050405020304" pitchFamily="18" charset="0"/>
              </a:rPr>
              <a:t>a new product or testing a new piece of code? Share it with stakeholders or set tasks to an agenda directly in your messenger so that everyone is—literally—on the same page. Flock automatically detects code language and syntax, making it easier for teammates to read and review your notes and snippets.</a:t>
            </a:r>
          </a:p>
          <a:p>
            <a:pPr marL="0" indent="0">
              <a:buNone/>
            </a:pPr>
            <a:endParaRPr lang="en-IN" b="1" dirty="0"/>
          </a:p>
        </p:txBody>
      </p:sp>
    </p:spTree>
    <p:extLst>
      <p:ext uri="{BB962C8B-B14F-4D97-AF65-F5344CB8AC3E}">
        <p14:creationId xmlns:p14="http://schemas.microsoft.com/office/powerpoint/2010/main" val="3479000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reate note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2232" y="265471"/>
            <a:ext cx="9660193" cy="65925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5985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802EEA-9A34-86A6-5B83-8720C4D83924}"/>
              </a:ext>
            </a:extLst>
          </p:cNvPr>
          <p:cNvSpPr>
            <a:spLocks noGrp="1"/>
          </p:cNvSpPr>
          <p:nvPr>
            <p:ph type="title"/>
          </p:nvPr>
        </p:nvSpPr>
        <p:spPr>
          <a:xfrm>
            <a:off x="1061948" y="-457199"/>
            <a:ext cx="10515600" cy="1325563"/>
          </a:xfrm>
        </p:spPr>
        <p:txBody>
          <a:bodyPr>
            <a:normAutofit/>
          </a:bodyPr>
          <a:lstStyle/>
          <a:p>
            <a:pPr algn="ctr"/>
            <a:r>
              <a:rPr lang="en-US" sz="2800" b="1" dirty="0" smtClean="0">
                <a:latin typeface="Times New Roman" panose="02020603050405020304" pitchFamily="18" charset="0"/>
                <a:cs typeface="Times New Roman" panose="02020603050405020304" pitchFamily="18" charset="0"/>
              </a:rPr>
              <a:t>Communication </a:t>
            </a:r>
            <a:r>
              <a:rPr lang="en-US" sz="2800" b="1" dirty="0" smtClean="0">
                <a:latin typeface="Times New Roman" panose="02020603050405020304" pitchFamily="18" charset="0"/>
                <a:cs typeface="Times New Roman" panose="02020603050405020304" pitchFamily="18" charset="0"/>
              </a:rPr>
              <a:t>Software</a:t>
            </a:r>
            <a:endParaRPr lang="en-IN"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F98A2DEF-A328-4E4F-3E54-CDDF7296E40F}"/>
              </a:ext>
            </a:extLst>
          </p:cNvPr>
          <p:cNvSpPr>
            <a:spLocks noGrp="1"/>
          </p:cNvSpPr>
          <p:nvPr>
            <p:ph idx="1"/>
          </p:nvPr>
        </p:nvSpPr>
        <p:spPr>
          <a:xfrm>
            <a:off x="1062012" y="205582"/>
            <a:ext cx="10068099" cy="6770406"/>
          </a:xfrm>
        </p:spPr>
        <p:txBody>
          <a:bodyPr>
            <a:noAutofit/>
          </a:bodyPr>
          <a:lstStyle/>
          <a:p>
            <a:pPr marL="0" indent="0">
              <a:lnSpc>
                <a:spcPct val="160000"/>
              </a:lnSpc>
              <a:spcAft>
                <a:spcPts val="800"/>
              </a:spcAft>
              <a:buNone/>
            </a:pPr>
            <a:r>
              <a:rPr lang="en-US" sz="2000" dirty="0">
                <a:latin typeface="Times New Roman" panose="02020603050405020304" pitchFamily="18" charset="0"/>
                <a:cs typeface="Times New Roman" panose="02020603050405020304" pitchFamily="18" charset="0"/>
              </a:rPr>
              <a:t>Communication software is </a:t>
            </a:r>
            <a:r>
              <a:rPr lang="en-US" sz="2000" b="1" dirty="0">
                <a:latin typeface="Times New Roman" panose="02020603050405020304" pitchFamily="18" charset="0"/>
                <a:cs typeface="Times New Roman" panose="02020603050405020304" pitchFamily="18" charset="0"/>
              </a:rPr>
              <a:t>used to provide remote access to systems and exchange files and messages in text, audio and/or video formats between different computers or users</a:t>
            </a:r>
            <a:r>
              <a:rPr lang="en-US" sz="2000" dirty="0" smtClean="0">
                <a:latin typeface="Times New Roman" panose="02020603050405020304" pitchFamily="18" charset="0"/>
                <a:cs typeface="Times New Roman" panose="02020603050405020304" pitchFamily="18" charset="0"/>
              </a:rPr>
              <a:t>.</a:t>
            </a:r>
          </a:p>
          <a:p>
            <a:pPr marL="0" indent="0">
              <a:lnSpc>
                <a:spcPct val="160000"/>
              </a:lnSpc>
              <a:spcAft>
                <a:spcPts val="800"/>
              </a:spcAft>
              <a:buNone/>
            </a:pPr>
            <a:r>
              <a:rPr lang="en-US" sz="2000" dirty="0">
                <a:latin typeface="Times New Roman" panose="02020603050405020304" pitchFamily="18" charset="0"/>
                <a:cs typeface="Times New Roman" panose="02020603050405020304" pitchFamily="18" charset="0"/>
              </a:rPr>
              <a:t>This includes</a:t>
            </a:r>
            <a:r>
              <a:rPr lang="en-US" sz="2000" u="sng" dirty="0">
                <a:latin typeface="Times New Roman" panose="02020603050405020304" pitchFamily="18" charset="0"/>
                <a:cs typeface="Times New Roman" panose="02020603050405020304" pitchFamily="18" charset="0"/>
              </a:rPr>
              <a:t> </a:t>
            </a:r>
            <a:r>
              <a:rPr lang="en-US" sz="2000" u="sng" dirty="0">
                <a:latin typeface="Times New Roman" panose="02020603050405020304" pitchFamily="18" charset="0"/>
                <a:cs typeface="Times New Roman" panose="02020603050405020304" pitchFamily="18" charset="0"/>
                <a:hlinkClick r:id="rId2" tooltip="Terminal emulator"/>
              </a:rPr>
              <a:t>terminal emulators</a:t>
            </a:r>
            <a:r>
              <a:rPr lang="en-US" sz="2000" u="sng" dirty="0">
                <a:latin typeface="Times New Roman" panose="02020603050405020304" pitchFamily="18" charset="0"/>
                <a:cs typeface="Times New Roman" panose="02020603050405020304" pitchFamily="18" charset="0"/>
              </a:rPr>
              <a:t>, </a:t>
            </a:r>
            <a:r>
              <a:rPr lang="en-US" sz="2000" u="sng" dirty="0">
                <a:latin typeface="Times New Roman" panose="02020603050405020304" pitchFamily="18" charset="0"/>
                <a:cs typeface="Times New Roman" panose="02020603050405020304" pitchFamily="18" charset="0"/>
                <a:hlinkClick r:id="rId3" tooltip="File transfer"/>
              </a:rPr>
              <a:t>file transfer</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programs</a:t>
            </a:r>
            <a:r>
              <a:rPr lang="en-US" sz="2000" dirty="0">
                <a:latin typeface="Times New Roman" panose="02020603050405020304" pitchFamily="18" charset="0"/>
                <a:cs typeface="Times New Roman" panose="02020603050405020304" pitchFamily="18" charset="0"/>
              </a:rPr>
              <a:t>, chat and </a:t>
            </a:r>
            <a:r>
              <a:rPr lang="en-US" sz="2000" dirty="0">
                <a:latin typeface="Times New Roman" panose="02020603050405020304" pitchFamily="18" charset="0"/>
                <a:cs typeface="Times New Roman" panose="02020603050405020304" pitchFamily="18" charset="0"/>
                <a:hlinkClick r:id="rId4" tooltip="Instant messaging"/>
              </a:rPr>
              <a:t>instant messaging</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programs.</a:t>
            </a:r>
          </a:p>
          <a:p>
            <a:r>
              <a:rPr lang="en-US" sz="2000" dirty="0">
                <a:latin typeface="Times New Roman" panose="02020603050405020304" pitchFamily="18" charset="0"/>
                <a:cs typeface="Times New Roman" panose="02020603050405020304" pitchFamily="18" charset="0"/>
              </a:rPr>
              <a:t>Here are the top 10 communication software features for small businesses. </a:t>
            </a:r>
          </a:p>
          <a:p>
            <a:r>
              <a:rPr lang="en-US" sz="2000" b="1" dirty="0">
                <a:latin typeface="Times New Roman" panose="02020603050405020304" pitchFamily="18" charset="0"/>
                <a:cs typeface="Times New Roman" panose="02020603050405020304" pitchFamily="18" charset="0"/>
                <a:hlinkClick r:id="rId5"/>
              </a:rPr>
              <a:t>1. Direct and group messaging</a:t>
            </a:r>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hlinkClick r:id="rId6"/>
              </a:rPr>
              <a:t>2. Video chat</a:t>
            </a:r>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hlinkClick r:id="rId7"/>
              </a:rPr>
              <a:t>3. Screen sharing</a:t>
            </a:r>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hlinkClick r:id="rId8"/>
              </a:rPr>
              <a:t>4. Audio conferencing</a:t>
            </a:r>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hlinkClick r:id="rId9"/>
              </a:rPr>
              <a:t>5. Secured file sharing</a:t>
            </a:r>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hlinkClick r:id="rId10"/>
              </a:rPr>
              <a:t>6. Deep app integrations</a:t>
            </a:r>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hlinkClick r:id="rId11"/>
              </a:rPr>
              <a:t>7. Shared note taking</a:t>
            </a:r>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hlinkClick r:id="rId12"/>
              </a:rPr>
              <a:t>8. Search and bookmarking</a:t>
            </a:r>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hlinkClick r:id="rId13"/>
              </a:rPr>
              <a:t>9. Company directories</a:t>
            </a:r>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hlinkClick r:id="rId14"/>
              </a:rPr>
              <a:t>10. Team mailing lists</a:t>
            </a:r>
            <a:endParaRPr lang="en-US" sz="2000" dirty="0">
              <a:latin typeface="Times New Roman" panose="02020603050405020304" pitchFamily="18" charset="0"/>
              <a:cs typeface="Times New Roman" panose="02020603050405020304" pitchFamily="18" charset="0"/>
            </a:endParaRPr>
          </a:p>
          <a:p>
            <a:pPr marL="0" indent="0">
              <a:lnSpc>
                <a:spcPct val="160000"/>
              </a:lnSpc>
              <a:spcAft>
                <a:spcPts val="800"/>
              </a:spcAft>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672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98A2DEF-A328-4E4F-3E54-CDDF7296E40F}"/>
              </a:ext>
            </a:extLst>
          </p:cNvPr>
          <p:cNvSpPr>
            <a:spLocks noGrp="1"/>
          </p:cNvSpPr>
          <p:nvPr>
            <p:ph idx="1"/>
          </p:nvPr>
        </p:nvSpPr>
        <p:spPr>
          <a:xfrm>
            <a:off x="1329943" y="0"/>
            <a:ext cx="8802199" cy="6622026"/>
          </a:xfrm>
        </p:spPr>
        <p:txBody>
          <a:bodyPr>
            <a:noAutofit/>
          </a:bodyPr>
          <a:lstStyle/>
          <a:p>
            <a:pPr marL="0" indent="0">
              <a:lnSpc>
                <a:spcPct val="100000"/>
              </a:lnSpc>
              <a:spcAft>
                <a:spcPts val="800"/>
              </a:spcAft>
              <a:buNone/>
            </a:pPr>
            <a:endParaRPr lang="en-US" sz="2000" b="1" dirty="0" smtClean="0"/>
          </a:p>
          <a:p>
            <a:pPr marL="0" indent="0">
              <a:lnSpc>
                <a:spcPct val="150000"/>
              </a:lnSpc>
              <a:spcAft>
                <a:spcPts val="800"/>
              </a:spcAft>
              <a:buNone/>
            </a:pPr>
            <a:r>
              <a:rPr lang="en-US" sz="2000" b="1" dirty="0" smtClean="0">
                <a:latin typeface="Times New Roman" panose="02020603050405020304" pitchFamily="18" charset="0"/>
                <a:cs typeface="Times New Roman" panose="02020603050405020304" pitchFamily="18" charset="0"/>
              </a:rPr>
              <a:t>1</a:t>
            </a:r>
            <a:r>
              <a:rPr lang="en-US" sz="2000" b="1" dirty="0">
                <a:latin typeface="Times New Roman" panose="02020603050405020304" pitchFamily="18" charset="0"/>
                <a:cs typeface="Times New Roman" panose="02020603050405020304" pitchFamily="18" charset="0"/>
              </a:rPr>
              <a:t>. Direct and group messaging</a:t>
            </a:r>
          </a:p>
          <a:p>
            <a:pPr>
              <a:lnSpc>
                <a:spcPct val="150000"/>
              </a:lnSpc>
            </a:pPr>
            <a:r>
              <a:rPr lang="en-US" sz="2000" dirty="0">
                <a:latin typeface="Times New Roman" panose="02020603050405020304" pitchFamily="18" charset="0"/>
                <a:cs typeface="Times New Roman" panose="02020603050405020304" pitchFamily="18" charset="0"/>
              </a:rPr>
              <a:t>Easily the most important feature every small business communication tool should have is messaging. Direct messaging or instant messaging lets you communicate one-on-one with your teammates. Group messaging expands on that feature by connecting you to the entire team. </a:t>
            </a:r>
          </a:p>
          <a:p>
            <a:pPr>
              <a:lnSpc>
                <a:spcPct val="150000"/>
              </a:lnSpc>
            </a:pPr>
            <a:r>
              <a:rPr lang="en-US" sz="2000" dirty="0">
                <a:latin typeface="Times New Roman" panose="02020603050405020304" pitchFamily="18" charset="0"/>
                <a:cs typeface="Times New Roman" panose="02020603050405020304" pitchFamily="18" charset="0"/>
              </a:rPr>
              <a:t>The ability to communicate with your team in real-time from your computer or smartphone is critical, and small businesses need more than just email alone. With Flock, you can begin a chat with anyone on your team by simply creating a channel. Use a private channel for focused discussions, or a public one to let your teammates easily discover and join meaningful conversations.</a:t>
            </a:r>
          </a:p>
          <a:p>
            <a:pPr marL="0" indent="0">
              <a:lnSpc>
                <a:spcPct val="100000"/>
              </a:lnSpc>
              <a:spcAft>
                <a:spcPts val="800"/>
              </a:spcAft>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5415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irect chat and group conversation"/>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22671" y="368300"/>
            <a:ext cx="10043651" cy="6283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5147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8A05790-D70E-3C22-6D40-AF3DCC1EB1E5}"/>
              </a:ext>
            </a:extLst>
          </p:cNvPr>
          <p:cNvSpPr>
            <a:spLocks noGrp="1"/>
          </p:cNvSpPr>
          <p:nvPr>
            <p:ph idx="1"/>
          </p:nvPr>
        </p:nvSpPr>
        <p:spPr>
          <a:xfrm>
            <a:off x="410497" y="364435"/>
            <a:ext cx="9500420" cy="6493565"/>
          </a:xfrm>
        </p:spPr>
        <p:txBody>
          <a:bodyPr>
            <a:normAutofit/>
          </a:bodyPr>
          <a:lstStyle/>
          <a:p>
            <a:pPr marL="0" indent="0">
              <a:buNone/>
            </a:pPr>
            <a:endParaRPr lang="en-US" sz="2600" b="1" i="0" dirty="0">
              <a:solidFill>
                <a:srgbClr val="273239"/>
              </a:solidFill>
              <a:effectLst/>
              <a:latin typeface="urw-din"/>
            </a:endParaRPr>
          </a:p>
          <a:p>
            <a:pPr marL="0" indent="0">
              <a:buNone/>
            </a:pPr>
            <a:endParaRPr lang="en-IN" dirty="0"/>
          </a:p>
        </p:txBody>
      </p:sp>
      <p:sp>
        <p:nvSpPr>
          <p:cNvPr id="4" name="TextBox 3">
            <a:extLst>
              <a:ext uri="{FF2B5EF4-FFF2-40B4-BE49-F238E27FC236}">
                <a16:creationId xmlns:a16="http://schemas.microsoft.com/office/drawing/2014/main" xmlns="" id="{1B2712C5-3B90-6CBC-C8FF-8FF8E4E247A1}"/>
              </a:ext>
            </a:extLst>
          </p:cNvPr>
          <p:cNvSpPr txBox="1"/>
          <p:nvPr/>
        </p:nvSpPr>
        <p:spPr>
          <a:xfrm>
            <a:off x="2197510" y="624607"/>
            <a:ext cx="8141109" cy="11941731"/>
          </a:xfrm>
          <a:prstGeom prst="rect">
            <a:avLst/>
          </a:prstGeom>
          <a:noFill/>
        </p:spPr>
        <p:txBody>
          <a:bodyPr wrap="square">
            <a:spAutoFit/>
          </a:bodyPr>
          <a:lstStyle/>
          <a:p>
            <a:pPr>
              <a:lnSpc>
                <a:spcPct val="150000"/>
              </a:lnSpc>
            </a:pPr>
            <a:r>
              <a:rPr lang="en-US" sz="2000" b="1" dirty="0">
                <a:latin typeface="Times New Roman" panose="02020603050405020304" pitchFamily="18" charset="0"/>
                <a:cs typeface="Times New Roman" panose="02020603050405020304" pitchFamily="18" charset="0"/>
              </a:rPr>
              <a:t>2. Video chat</a:t>
            </a:r>
          </a:p>
          <a:p>
            <a:endParaRPr lang="en-US" sz="2000" dirty="0" smtClean="0">
              <a:latin typeface="Times New Roman" panose="02020603050405020304" pitchFamily="18" charset="0"/>
              <a:cs typeface="Times New Roman" panose="02020603050405020304" pitchFamily="18" charset="0"/>
            </a:endParaRPr>
          </a:p>
          <a:p>
            <a:pPr>
              <a:lnSpc>
                <a:spcPct val="150000"/>
              </a:lnSpc>
            </a:pPr>
            <a:r>
              <a:rPr lang="en-US" sz="2000" dirty="0" smtClean="0">
                <a:latin typeface="Times New Roman" panose="02020603050405020304" pitchFamily="18" charset="0"/>
                <a:cs typeface="Times New Roman" panose="02020603050405020304" pitchFamily="18" charset="0"/>
              </a:rPr>
              <a:t>we </a:t>
            </a:r>
            <a:r>
              <a:rPr lang="en-US" sz="2000" dirty="0">
                <a:latin typeface="Times New Roman" panose="02020603050405020304" pitchFamily="18" charset="0"/>
                <a:cs typeface="Times New Roman" panose="02020603050405020304" pitchFamily="18" charset="0"/>
              </a:rPr>
              <a:t>can take direct messaging to the next level when you have direct messaging also means having the ability to </a:t>
            </a:r>
            <a:r>
              <a:rPr lang="en-US" sz="2000" b="1" dirty="0">
                <a:latin typeface="Times New Roman" panose="02020603050405020304" pitchFamily="18" charset="0"/>
                <a:cs typeface="Times New Roman" panose="02020603050405020304" pitchFamily="18" charset="0"/>
                <a:hlinkClick r:id="rId2"/>
              </a:rPr>
              <a:t>connect with your remote team over video</a:t>
            </a:r>
            <a:r>
              <a:rPr lang="en-US" sz="2000" dirty="0">
                <a:latin typeface="Times New Roman" panose="02020603050405020304" pitchFamily="18" charset="0"/>
                <a:cs typeface="Times New Roman" panose="02020603050405020304" pitchFamily="18" charset="0"/>
              </a:rPr>
              <a:t> from anywhere. Not having a straightforward video chat solution will turn out to be a nightmare if you need to have a face-to-face with a direct report or a more meaningful group conversation</a:t>
            </a:r>
            <a:r>
              <a:rPr lang="en-US" sz="2000" dirty="0" smtClean="0">
                <a:latin typeface="Times New Roman" panose="02020603050405020304" pitchFamily="18" charset="0"/>
                <a:cs typeface="Times New Roman" panose="02020603050405020304" pitchFamily="18" charset="0"/>
              </a:rPr>
              <a:t>.</a:t>
            </a:r>
          </a:p>
          <a:p>
            <a:pPr>
              <a:lnSpc>
                <a:spcPct val="150000"/>
              </a:lnSpc>
            </a:pPr>
            <a:endParaRPr lang="en-US" sz="2000" dirty="0">
              <a:latin typeface="Times New Roman" panose="02020603050405020304" pitchFamily="18" charset="0"/>
              <a:cs typeface="Times New Roman" panose="02020603050405020304" pitchFamily="18" charset="0"/>
            </a:endParaRPr>
          </a:p>
          <a:p>
            <a:pPr>
              <a:lnSpc>
                <a:spcPct val="150000"/>
              </a:lnSpc>
            </a:pPr>
            <a:r>
              <a:rPr lang="en-US" sz="2000" dirty="0">
                <a:latin typeface="Times New Roman" panose="02020603050405020304" pitchFamily="18" charset="0"/>
                <a:cs typeface="Times New Roman" panose="02020603050405020304" pitchFamily="18" charset="0"/>
              </a:rPr>
              <a:t>The </a:t>
            </a:r>
            <a:r>
              <a:rPr lang="en-US" sz="2000" b="1" dirty="0">
                <a:latin typeface="Times New Roman" panose="02020603050405020304" pitchFamily="18" charset="0"/>
                <a:cs typeface="Times New Roman" panose="02020603050405020304" pitchFamily="18" charset="0"/>
                <a:hlinkClick r:id="rId3"/>
              </a:rPr>
              <a:t>best video conference features</a:t>
            </a:r>
            <a:r>
              <a:rPr lang="en-US" sz="2000" dirty="0">
                <a:latin typeface="Times New Roman" panose="02020603050405020304" pitchFamily="18" charset="0"/>
                <a:cs typeface="Times New Roman" panose="02020603050405020304" pitchFamily="18" charset="0"/>
              </a:rPr>
              <a:t> will let you initiate a video call with one click, but the right communication software will allow you to start the video call from within an existing chat. If the communication tool you’re using doesn’t let you </a:t>
            </a:r>
            <a:r>
              <a:rPr lang="en-US" sz="2000" b="1" dirty="0">
                <a:latin typeface="Times New Roman" panose="02020603050405020304" pitchFamily="18" charset="0"/>
                <a:cs typeface="Times New Roman" panose="02020603050405020304" pitchFamily="18" charset="0"/>
                <a:hlinkClick r:id="rId4"/>
              </a:rPr>
              <a:t>start a video chat with one click</a:t>
            </a:r>
            <a:r>
              <a:rPr lang="en-US" sz="2000" dirty="0">
                <a:latin typeface="Times New Roman" panose="02020603050405020304" pitchFamily="18" charset="0"/>
                <a:cs typeface="Times New Roman" panose="02020603050405020304" pitchFamily="18" charset="0"/>
              </a:rPr>
              <a:t> directly in an existing conversation, then there’s likely a better option out there. </a:t>
            </a:r>
          </a:p>
          <a:p>
            <a:pPr>
              <a:lnSpc>
                <a:spcPct val="150000"/>
              </a:lnSpc>
            </a:pPr>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0939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Video Call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4539" y="0"/>
            <a:ext cx="7483070" cy="6256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9351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8D79FFD-0DE9-A98F-944E-6176070B20BE}"/>
              </a:ext>
            </a:extLst>
          </p:cNvPr>
          <p:cNvSpPr>
            <a:spLocks noGrp="1"/>
          </p:cNvSpPr>
          <p:nvPr>
            <p:ph idx="1"/>
          </p:nvPr>
        </p:nvSpPr>
        <p:spPr>
          <a:xfrm>
            <a:off x="838200" y="397564"/>
            <a:ext cx="8880987" cy="6308035"/>
          </a:xfrm>
        </p:spPr>
        <p:txBody>
          <a:bodyPr>
            <a:normAutofit/>
          </a:bodyPr>
          <a:lstStyle/>
          <a:p>
            <a:pPr marL="0" indent="0">
              <a:lnSpc>
                <a:spcPct val="150000"/>
              </a:lnSpc>
              <a:buNone/>
            </a:pPr>
            <a:r>
              <a:rPr lang="en-US" sz="2000" b="1" dirty="0">
                <a:latin typeface="Times New Roman" panose="02020603050405020304" pitchFamily="18" charset="0"/>
                <a:cs typeface="Times New Roman" panose="02020603050405020304" pitchFamily="18" charset="0"/>
              </a:rPr>
              <a:t>3. Screen-sharing</a:t>
            </a:r>
          </a:p>
          <a:p>
            <a:pPr marL="0" indent="0" fontAlgn="base">
              <a:lnSpc>
                <a:spcPct val="150000"/>
              </a:lnSpc>
              <a:buNone/>
            </a:pPr>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other benefit of having a reliable video chat feature is screen-sharing. The </a:t>
            </a:r>
            <a:r>
              <a:rPr lang="en-US" sz="2000" b="1" dirty="0">
                <a:latin typeface="Times New Roman" panose="02020603050405020304" pitchFamily="18" charset="0"/>
                <a:cs typeface="Times New Roman" panose="02020603050405020304" pitchFamily="18" charset="0"/>
                <a:hlinkClick r:id="rId2"/>
              </a:rPr>
              <a:t>ability to share your screen directly in a conversation</a:t>
            </a:r>
            <a:r>
              <a:rPr lang="en-US" sz="2000" dirty="0">
                <a:latin typeface="Times New Roman" panose="02020603050405020304" pitchFamily="18" charset="0"/>
                <a:cs typeface="Times New Roman" panose="02020603050405020304" pitchFamily="18" charset="0"/>
              </a:rPr>
              <a:t> (even from your smartphone) is an invaluable convenience when you need to pull up a report or review an important doc in the middle of a meeting. Not having to switch to another app or leave your existing video chat saves time, preserves momentum, and keeps everyone on the same screen, even on the go</a:t>
            </a:r>
            <a:r>
              <a:rPr lang="en-US" sz="2000" dirty="0" smtClean="0">
                <a:latin typeface="Times New Roman" panose="02020603050405020304" pitchFamily="18" charset="0"/>
                <a:cs typeface="Times New Roman" panose="02020603050405020304" pitchFamily="18" charset="0"/>
              </a:rPr>
              <a:t>.</a:t>
            </a:r>
          </a:p>
          <a:p>
            <a:pPr marL="0" indent="0" fontAlgn="base">
              <a:lnSpc>
                <a:spcPct val="150000"/>
              </a:lnSpc>
              <a:buNone/>
            </a:pPr>
            <a:r>
              <a:rPr lang="en-US" sz="2000" dirty="0" smtClean="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5214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3014" y="1445343"/>
            <a:ext cx="17181277" cy="12505738"/>
          </a:xfrm>
        </p:spPr>
        <p:txBody>
          <a:bodyPr>
            <a:normAutofit/>
          </a:bodyPr>
          <a:lstStyle/>
          <a:p>
            <a:pPr marL="0" indent="0">
              <a:lnSpc>
                <a:spcPct val="150000"/>
              </a:lnSpc>
              <a:buNone/>
            </a:pPr>
            <a:endParaRPr lang="en-IN" sz="1200" dirty="0">
              <a:latin typeface="Times New Roman" panose="02020603050405020304" pitchFamily="18" charset="0"/>
              <a:cs typeface="Times New Roman" panose="02020603050405020304" pitchFamily="18" charset="0"/>
            </a:endParaRPr>
          </a:p>
          <a:p>
            <a:endParaRPr lang="en-US" dirty="0" smtClean="0"/>
          </a:p>
          <a:p>
            <a:endParaRPr lang="en-US" dirty="0"/>
          </a:p>
          <a:p>
            <a:endParaRPr lang="en-US" dirty="0" smtClean="0"/>
          </a:p>
          <a:p>
            <a:endParaRPr lang="en-US" dirty="0"/>
          </a:p>
        </p:txBody>
      </p:sp>
      <p:pic>
        <p:nvPicPr>
          <p:cNvPr id="5124" name="Picture 4" descr="Image result for screen share floc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76980"/>
            <a:ext cx="9851923" cy="62975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7161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BC959F84-6060-6649-C02A-E8FFDBF5611B}"/>
              </a:ext>
            </a:extLst>
          </p:cNvPr>
          <p:cNvSpPr txBox="1"/>
          <p:nvPr/>
        </p:nvSpPr>
        <p:spPr>
          <a:xfrm>
            <a:off x="841513" y="-385581"/>
            <a:ext cx="9356035"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4. Audio conferencing</a:t>
            </a:r>
          </a:p>
        </p:txBody>
      </p:sp>
      <p:sp>
        <p:nvSpPr>
          <p:cNvPr id="2" name="Content Placeholder 1"/>
          <p:cNvSpPr>
            <a:spLocks noGrp="1"/>
          </p:cNvSpPr>
          <p:nvPr>
            <p:ph idx="1"/>
          </p:nvPr>
        </p:nvSpPr>
        <p:spPr>
          <a:xfrm>
            <a:off x="701403" y="196193"/>
            <a:ext cx="10234526" cy="6012877"/>
          </a:xfrm>
        </p:spPr>
        <p:txBody>
          <a:bodyPr>
            <a:normAutofit/>
          </a:bodyPr>
          <a:lstStyle/>
          <a:p>
            <a:r>
              <a:rPr lang="en-US" sz="2000" dirty="0">
                <a:latin typeface="Times New Roman" panose="02020603050405020304" pitchFamily="18" charset="0"/>
                <a:cs typeface="Times New Roman" panose="02020603050405020304" pitchFamily="18" charset="0"/>
              </a:rPr>
              <a:t>Direct voice and audio calling should come standard with any communication software tool on your radar. If you ever need to clarify a point on the spot or quickly follow-up on a conversation you’re having, inviting your team to an audio conference makes sense when jumping on video won’t work. </a:t>
            </a:r>
          </a:p>
          <a:p>
            <a:r>
              <a:rPr lang="en-US" sz="2000" dirty="0">
                <a:latin typeface="Times New Roman" panose="02020603050405020304" pitchFamily="18" charset="0"/>
                <a:cs typeface="Times New Roman" panose="02020603050405020304" pitchFamily="18" charset="0"/>
              </a:rPr>
              <a:t>This </a:t>
            </a:r>
            <a:r>
              <a:rPr lang="en-US" sz="2000" b="1" dirty="0">
                <a:latin typeface="Times New Roman" panose="02020603050405020304" pitchFamily="18" charset="0"/>
                <a:cs typeface="Times New Roman" panose="02020603050405020304" pitchFamily="18" charset="0"/>
                <a:hlinkClick r:id="rId2"/>
              </a:rPr>
              <a:t>simple feature is great for remote teams</a:t>
            </a:r>
            <a:r>
              <a:rPr lang="en-US" sz="2000" dirty="0">
                <a:latin typeface="Times New Roman" panose="02020603050405020304" pitchFamily="18" charset="0"/>
                <a:cs typeface="Times New Roman" panose="02020603050405020304" pitchFamily="18" charset="0"/>
              </a:rPr>
              <a:t> to be able to dial in directly from your desktop or mobile device without having to set up an external app or a separate line of communication.</a:t>
            </a:r>
          </a:p>
          <a:p>
            <a:endParaRPr lang="en-US" sz="2000" dirty="0">
              <a:latin typeface="Times New Roman" panose="02020603050405020304" pitchFamily="18" charset="0"/>
              <a:cs typeface="Times New Roman" panose="02020603050405020304" pitchFamily="18" charset="0"/>
            </a:endParaRPr>
          </a:p>
        </p:txBody>
      </p:sp>
      <p:pic>
        <p:nvPicPr>
          <p:cNvPr id="6146" name="Picture 2" descr="Audio Conferenc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2267" y="1994054"/>
            <a:ext cx="10533662" cy="49966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0136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253</TotalTime>
  <Words>205</Words>
  <Application>Microsoft Office PowerPoint</Application>
  <PresentationFormat>Widescreen</PresentationFormat>
  <Paragraphs>57</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urw-din</vt:lpstr>
      <vt:lpstr>Office Theme</vt:lpstr>
      <vt:lpstr>Fundamentals of Information Technology</vt:lpstr>
      <vt:lpstr>Communication Software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Information Technology</dc:title>
  <dc:creator>Administrator</dc:creator>
  <cp:lastModifiedBy>student</cp:lastModifiedBy>
  <cp:revision>209</cp:revision>
  <dcterms:created xsi:type="dcterms:W3CDTF">2023-01-05T06:04:46Z</dcterms:created>
  <dcterms:modified xsi:type="dcterms:W3CDTF">2023-02-17T08:22:03Z</dcterms:modified>
</cp:coreProperties>
</file>